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5c60d16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5c60d16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f67feb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f67feb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c60d167a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5c60d167a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cbb8548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cbb8548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2009-2017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c1547d3e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c1547d3e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5cbb8548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5cbb8548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bf67febd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bf67febd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5c60d167a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5c60d167a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c0d20cb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c0d20cb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04dab2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04dab2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ff821b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ff821b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5c6021d0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5c6021d0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why we use GDP per capita instead of the proportion of GDP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bff821b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bff821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5c60d167a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5c60d167a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5c60d167a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5c60d167a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164a64a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164a64a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https://dspace.mit.edu/bitstream/handle/1721.1/91154/Tingley-2014-mediation.pdf?sequence=1&amp;isAllowed=y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bff821b6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bff821b6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https://dspace.mit.edu/bitstream/handle/1721.1/91154/Tingley-2014-mediation.pdf?sequence=1&amp;isAllowed=y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Political Science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Team IG: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Qi, Xinci, Yiru, Shicheng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4126100" y="3432550"/>
            <a:ext cx="1166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12/06/2019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Model4: Transformation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175" y="218375"/>
            <a:ext cx="3043900" cy="222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200" y="2446425"/>
            <a:ext cx="2973725" cy="23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778000" y="899025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6106975" y="756525"/>
            <a:ext cx="131100" cy="14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7221125" y="756525"/>
            <a:ext cx="131100" cy="14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950" y="1017800"/>
            <a:ext cx="4055176" cy="36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>
            <a:off x="1709125" y="2323425"/>
            <a:ext cx="524400" cy="1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5: </a:t>
            </a:r>
            <a:r>
              <a:rPr lang="en" sz="2400"/>
              <a:t>Model 4 a</a:t>
            </a:r>
            <a:r>
              <a:rPr lang="en" sz="2400"/>
              <a:t>dd racial diversity</a:t>
            </a:r>
            <a:endParaRPr sz="2400"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549" y="57025"/>
            <a:ext cx="2947750" cy="23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400" y="2485325"/>
            <a:ext cx="2810724" cy="238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75" y="902200"/>
            <a:ext cx="4270376" cy="39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/>
          <p:nvPr/>
        </p:nvSpPr>
        <p:spPr>
          <a:xfrm>
            <a:off x="1726400" y="2262925"/>
            <a:ext cx="524400" cy="1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Mediation Analysis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70200"/>
            <a:ext cx="3405600" cy="28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Using data from 2009 to 2017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Direct effect: </a:t>
            </a:r>
            <a:r>
              <a:rPr lang="en" u="sng"/>
              <a:t>Union density</a:t>
            </a:r>
            <a:r>
              <a:rPr lang="en"/>
              <a:t> versus </a:t>
            </a:r>
            <a:r>
              <a:rPr lang="en" u="sng"/>
              <a:t>Vocational Education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Mediation effect: </a:t>
            </a:r>
            <a:r>
              <a:rPr lang="en" u="sng"/>
              <a:t>Racial Diversity</a:t>
            </a:r>
            <a:r>
              <a:rPr lang="en"/>
              <a:t> versus </a:t>
            </a:r>
            <a:r>
              <a:rPr lang="en" u="sng"/>
              <a:t>Vocational Education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Results: Mediation effect is around zero.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0200"/>
            <a:ext cx="3943977" cy="16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175" y="2956425"/>
            <a:ext cx="3943976" cy="18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500" y="814663"/>
            <a:ext cx="4055176" cy="369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00" y="1017800"/>
            <a:ext cx="3866100" cy="35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6: </a:t>
            </a:r>
            <a:r>
              <a:rPr lang="en" sz="2400"/>
              <a:t>Student Pop + Racial</a:t>
            </a:r>
            <a:r>
              <a:rPr lang="en" sz="2400"/>
              <a:t> </a:t>
            </a:r>
            <a:endParaRPr sz="2400"/>
          </a:p>
        </p:txBody>
      </p:sp>
      <p:sp>
        <p:nvSpPr>
          <p:cNvPr id="189" name="Google Shape;189;p25"/>
          <p:cNvSpPr/>
          <p:nvPr/>
        </p:nvSpPr>
        <p:spPr>
          <a:xfrm>
            <a:off x="1540475" y="2362325"/>
            <a:ext cx="524400" cy="1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500" y="278875"/>
            <a:ext cx="3571124" cy="220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9500" y="2485325"/>
            <a:ext cx="3808931" cy="23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/>
          <p:nvPr/>
        </p:nvSpPr>
        <p:spPr>
          <a:xfrm>
            <a:off x="1540475" y="2806225"/>
            <a:ext cx="524400" cy="1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5760600" y="2122525"/>
            <a:ext cx="524400" cy="1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5760600" y="2599900"/>
            <a:ext cx="524400" cy="1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2885200" y="2362325"/>
            <a:ext cx="524400" cy="1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2924450" y="2806225"/>
            <a:ext cx="524400" cy="1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Mediation Analysis</a:t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311700" y="1138650"/>
            <a:ext cx="3405600" cy="28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Using “student population” rather than “total population”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Direct effect: </a:t>
            </a:r>
            <a:r>
              <a:rPr lang="en" u="sng"/>
              <a:t>Union density</a:t>
            </a:r>
            <a:r>
              <a:rPr lang="en"/>
              <a:t> versus </a:t>
            </a:r>
            <a:r>
              <a:rPr lang="en" u="sng"/>
              <a:t>Vocational Education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Mediation effect: </a:t>
            </a:r>
            <a:r>
              <a:rPr lang="en" u="sng"/>
              <a:t>Racial Diversity</a:t>
            </a:r>
            <a:r>
              <a:rPr lang="en"/>
              <a:t> versus </a:t>
            </a:r>
            <a:r>
              <a:rPr lang="en" u="sng"/>
              <a:t>Vocational Education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Results: Mediation effect is around zero.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775" y="1170200"/>
            <a:ext cx="3872771" cy="16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650" y="2956425"/>
            <a:ext cx="3891052" cy="183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7: Exclude DC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500" y="128650"/>
            <a:ext cx="2777774" cy="2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725" y="2571750"/>
            <a:ext cx="2449326" cy="22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17800"/>
            <a:ext cx="4109700" cy="372508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1199100" y="2363350"/>
            <a:ext cx="524400" cy="1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55" y="1017800"/>
            <a:ext cx="3559074" cy="32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8: Drop the urbanity</a:t>
            </a:r>
            <a:r>
              <a:rPr lang="en" sz="2400"/>
              <a:t> </a:t>
            </a:r>
            <a:endParaRPr sz="2400"/>
          </a:p>
        </p:txBody>
      </p:sp>
      <p:sp>
        <p:nvSpPr>
          <p:cNvPr id="220" name="Google Shape;220;p28"/>
          <p:cNvSpPr/>
          <p:nvPr/>
        </p:nvSpPr>
        <p:spPr>
          <a:xfrm>
            <a:off x="1340675" y="2264050"/>
            <a:ext cx="620700" cy="112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000" y="784950"/>
            <a:ext cx="3228827" cy="199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003" y="2779899"/>
            <a:ext cx="3332161" cy="20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1021500" y="1295225"/>
            <a:ext cx="7101000" cy="28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analysis we did, we do not have evidence to conclude that racial </a:t>
            </a:r>
            <a:r>
              <a:rPr lang="en"/>
              <a:t>diversity</a:t>
            </a:r>
            <a:r>
              <a:rPr lang="en"/>
              <a:t> explains the relationship between vocational training and union density because the mediation effect is nearly zero.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Those results are based on the assumptions that we do not have other unmeasured variables.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last presentation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Concerns on the old data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significant relationship between vocational education and union density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Racial Diversity helps a little in explaining the relationship between vocational education and union density, but we do not have a conclusive information here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done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check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 on year 2010 (Racial Diversity)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improvement and transformation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 on year 2009 to 2017 (Racial Diversity)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improvement and transformation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 on student population as required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Mediation analysis on all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Exclude leverage points of GDP Per Capita (DC)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Exclude Urbanity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Data Description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Outcome:</a:t>
            </a:r>
            <a:r>
              <a:rPr lang="en"/>
              <a:t> Vocational Education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Predictor: </a:t>
            </a:r>
            <a:r>
              <a:rPr lang="en"/>
              <a:t>Union Density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Confounding </a:t>
            </a:r>
            <a:r>
              <a:rPr b="1" lang="en"/>
              <a:t>Variables</a:t>
            </a:r>
            <a:r>
              <a:rPr b="1" lang="en"/>
              <a:t>:</a:t>
            </a:r>
            <a:r>
              <a:rPr lang="en"/>
              <a:t> Year (2009 to 2017), Urbanity, Unemployment, GDP Per Capita, Racial </a:t>
            </a:r>
            <a:r>
              <a:rPr lang="en"/>
              <a:t>Diversity</a:t>
            </a:r>
            <a:r>
              <a:rPr lang="en"/>
              <a:t>, Total Population/Student Population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Other concerns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Urbanity (</a:t>
            </a:r>
            <a:r>
              <a:rPr lang="en"/>
              <a:t>2010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Model1: Linear Model on year 2010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475" y="1198075"/>
            <a:ext cx="4399275" cy="332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123950" y="1239400"/>
            <a:ext cx="38523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Outcome: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Vocational Education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Predictor: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Union density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Confounding variables: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Urbanity, Unemployment, GDP Per Capita, Total Population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Model2: Transformation</a:t>
            </a:r>
            <a:endParaRPr sz="240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50" y="1153025"/>
            <a:ext cx="4119251" cy="31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524" y="825825"/>
            <a:ext cx="3377850" cy="19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0525" y="2736275"/>
            <a:ext cx="3212601" cy="19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3001525" y="2736275"/>
            <a:ext cx="620700" cy="211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7507675" y="3648400"/>
            <a:ext cx="522600" cy="17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Model3: Model 2 add racial diversity </a:t>
            </a:r>
            <a:endParaRPr sz="2400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75" y="1017799"/>
            <a:ext cx="3759651" cy="25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526" y="855700"/>
            <a:ext cx="2969424" cy="18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0525" y="2750146"/>
            <a:ext cx="2969425" cy="1834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1325850" y="2171538"/>
            <a:ext cx="620700" cy="211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2607925" y="2171525"/>
            <a:ext cx="620700" cy="211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Mediation Analysis 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4755300" y="739350"/>
            <a:ext cx="3560700" cy="28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Mediation Analysis: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mediation model proposes that the independent variable influences the mediator variable, which in turn influences the dependent variable. 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Assumption: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We assume we do not have unmeasured confounding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variables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00"/>
                </a:solidFill>
              </a:rPr>
              <a:t>R</a:t>
            </a:r>
            <a:r>
              <a:rPr lang="en" sz="1100" u="sng">
                <a:solidFill>
                  <a:srgbClr val="000000"/>
                </a:solidFill>
              </a:rPr>
              <a:t>s</a:t>
            </a:r>
            <a:r>
              <a:rPr lang="en" sz="1100" u="sng">
                <a:solidFill>
                  <a:srgbClr val="000000"/>
                </a:solidFill>
              </a:rPr>
              <a:t>ource:</a:t>
            </a:r>
            <a:endParaRPr sz="11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https://dspace.mit.edu/bitstream/handle/1721.1/91154/Tingley-2014-mediation.pdf?sequence=1&amp;isAllowed=y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0"/>
          <p:cNvCxnSpPr/>
          <p:nvPr/>
        </p:nvCxnSpPr>
        <p:spPr>
          <a:xfrm>
            <a:off x="836425" y="3228050"/>
            <a:ext cx="2518800" cy="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0"/>
          <p:cNvCxnSpPr>
            <a:endCxn id="141" idx="1"/>
          </p:cNvCxnSpPr>
          <p:nvPr/>
        </p:nvCxnSpPr>
        <p:spPr>
          <a:xfrm flipH="1" rot="10800000">
            <a:off x="836475" y="2172450"/>
            <a:ext cx="826800" cy="79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2" name="Google Shape;142;p20"/>
          <p:cNvSpPr txBox="1"/>
          <p:nvPr/>
        </p:nvSpPr>
        <p:spPr>
          <a:xfrm>
            <a:off x="153850" y="2970725"/>
            <a:ext cx="1192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Union Density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(Treatment)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3509000" y="2970725"/>
            <a:ext cx="1192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Vocational Education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(Outcome)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1663275" y="1892550"/>
            <a:ext cx="1192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Racial Diversity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(Mediator)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" name="Google Shape;144;p20"/>
          <p:cNvCxnSpPr/>
          <p:nvPr/>
        </p:nvCxnSpPr>
        <p:spPr>
          <a:xfrm>
            <a:off x="2490050" y="2201600"/>
            <a:ext cx="932700" cy="71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Mediation Analysis on Model 3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1438675"/>
            <a:ext cx="3405600" cy="28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Direct effect: </a:t>
            </a:r>
            <a:r>
              <a:rPr lang="en" u="sng"/>
              <a:t>Union density</a:t>
            </a:r>
            <a:r>
              <a:rPr lang="en"/>
              <a:t> versus </a:t>
            </a:r>
            <a:r>
              <a:rPr lang="en" u="sng"/>
              <a:t>Vocational Education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Mediation effect: </a:t>
            </a:r>
            <a:r>
              <a:rPr lang="en" u="sng"/>
              <a:t>Union density</a:t>
            </a:r>
            <a:r>
              <a:rPr lang="en"/>
              <a:t> versus </a:t>
            </a:r>
            <a:r>
              <a:rPr lang="en" u="sng"/>
              <a:t>Racial diversity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Results: Mediation effect is around zero.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350" y="1017800"/>
            <a:ext cx="4801250" cy="2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350" y="2956425"/>
            <a:ext cx="4633098" cy="19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